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1a39b93a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1a39b93a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1a39b93a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1a39b93a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1a39b93a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1a39b93a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1a39b93a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1a39b93a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1a39b93a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1a39b93a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1a39b93a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1a39b93a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18819db5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18819db5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1a39b93a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1a39b93a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1a39b93a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1a39b93a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1a39b93a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1a39b93a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1d63bb3f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1d63bb3f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1a39b93a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1a39b93a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1857c1c7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1857c1c7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1a39b93a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1a39b93a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1d63bb3f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1d63bb3f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1a39b93a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1a39b93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1a39b93a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1a39b93a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1a39b93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1a39b93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1a39b93a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1a39b93a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1a39b93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1a39b93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1a39b93a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61a39b93a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618819db5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618819db5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265800" y="923000"/>
            <a:ext cx="80868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</a:t>
            </a:r>
            <a:r>
              <a:rPr b="1" lang="es-419" sz="2000"/>
              <a:t>Práctica ETL 3: Hospital – Monitoreo de pacientes en UCI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Organización: Hospital Mina Duta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Contexto: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El área de innovación quiere construir un sistema de alerta temprana para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pacientes en la UCI, basado en datos históricos y en tiempo real.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Objetivo de la práctica: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Diseñar un ETL que combine datos clínicos históricos con datos en tiempo real para construir un flujo que </a:t>
            </a:r>
            <a:r>
              <a:rPr lang="es-419" sz="1700"/>
              <a:t>alimenta</a:t>
            </a:r>
            <a:r>
              <a:rPr lang="es-419" sz="1700"/>
              <a:t> alertas y dashboards para los médicos.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775" y="146000"/>
            <a:ext cx="1092800" cy="10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367300" y="507025"/>
            <a:ext cx="852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*</a:t>
            </a:r>
            <a:r>
              <a:rPr b="1" lang="es-419" sz="1700"/>
              <a:t>*ETL-TRANSFORM – ETAPA DE TRANSFORMACIÓN</a:t>
            </a:r>
            <a:r>
              <a:rPr lang="es-419" sz="1700"/>
              <a:t>**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En esta fase, los datos **crudos** extraídos se **limpian**, **normalizan**, **enriquecen** y se les aplican algoritmos para detectar comportamientos anómalos o patrones de riesgo clínico.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367300" y="2436650"/>
            <a:ext cx="829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900" u="sng"/>
              <a:t>**C</a:t>
            </a:r>
            <a:r>
              <a:rPr b="1" i="1" lang="es-419" sz="1900" u="sng"/>
              <a:t>onvertir datos crudos en información clínica útil**.</a:t>
            </a:r>
            <a:endParaRPr b="1" i="1" sz="19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1422450" y="3083275"/>
            <a:ext cx="60537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1. **Limpieza y normalización de datos**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2.  **Feature Engineering (Creación de variables útiles)**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3.  **Aplicación de algoritmos**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225100" y="198625"/>
            <a:ext cx="85800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1. </a:t>
            </a:r>
            <a:r>
              <a:rPr b="1" lang="es-419" sz="1700"/>
              <a:t>**Limpieza y normalización de datos**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b="1" lang="es-419"/>
              <a:t>Tratamiento de valores nulos o faltantes: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Estrategias</a:t>
            </a:r>
            <a:r>
              <a:rPr lang="es-419"/>
              <a:t>**: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Imputación con media o mediana (para valores como frecuencia cardíaca, si hay lecturas anteriores).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Eliminación del registro si no es crítico.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Relleno con valor más reciente (*forward fill*) en datos en serie temporal.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</a:t>
            </a:r>
            <a:r>
              <a:rPr b="1" lang="es-419" sz="1700"/>
              <a:t>…	…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b="1" lang="es-419"/>
              <a:t>Normalización de unidades: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</a:t>
            </a:r>
            <a:r>
              <a:rPr b="1" lang="es-419"/>
              <a:t> Asegurar que todos los datos estén en **las mismas unidades**: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Temperatura: convertir de Fahrenheit a Celsius.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Presión arterial: mmHg.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Frecuencia cardíaca: latidos por minuto (bpm).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Escalado (MinMax, Z-score) si se usa Machine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lang="es-419"/>
              <a:t> * </a:t>
            </a:r>
            <a:r>
              <a:rPr b="1" lang="es-419" sz="1700"/>
              <a:t>…	…</a:t>
            </a:r>
            <a:endParaRPr b="1" sz="170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250500" y="114350"/>
            <a:ext cx="8893500" cy="4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</a:t>
            </a:r>
            <a:r>
              <a:rPr b="1" lang="es-419" sz="1700"/>
              <a:t>2.  **Feature Engineering (Creación de variables útiles)**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Consiste en derivar nuevas variables que **mejoran la capacidad de análisis**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detección de riesgo clínico.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Ejemplos: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**Índice de inestabilidad**: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Combina variabilidad de pulso, presión arterial y saturación.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**Deltas temporales**: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* Variación del ritmo cardíaco en los últimos 5 minutos.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**Categorización de riesgo**: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* Si HR &gt; 120 o SpO₂ &lt; 90% → `riesgo = "ALTO"`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* **Features compuestos médicos**: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* Ej: **Shock Index = HR / PASistólica**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660000" y="352750"/>
            <a:ext cx="80226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3.  **Aplicación de algoritmos**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aplican técnicas estadísticas y modelos de machine learning para detectar **anomalías**, **tendencias peligrosas**, o incluso hacer predicciones.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u="sng"/>
              <a:t> </a:t>
            </a:r>
            <a:r>
              <a:rPr b="1" lang="es-419" sz="1700" u="sng"/>
              <a:t>Técnicas estadísticas:</a:t>
            </a:r>
            <a:endParaRPr b="1"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Z-Score Anomaly Detection</a:t>
            </a:r>
            <a:r>
              <a:rPr lang="es-419"/>
              <a:t>**: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Identifica si una medición está fuera de lo normal según su desviación estándar.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Ejemplo: HR = 135 bpm, media = 85 bpm, z-score = 3.5 → *posible emergencia*.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Media móvil / Suavizado exponencial</a:t>
            </a:r>
            <a:r>
              <a:rPr lang="es-419"/>
              <a:t>**: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Filtran el ruido de señales como la presión arterial.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Útiles para evaluar tendencias suaves.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193450" y="250350"/>
            <a:ext cx="86598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 u="sng"/>
              <a:t>Algoritmos de detección de anomalías:</a:t>
            </a:r>
            <a:endParaRPr b="1"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**</a:t>
            </a:r>
            <a:r>
              <a:rPr b="1" lang="es-419"/>
              <a:t>Isolation Forest</a:t>
            </a:r>
            <a:r>
              <a:rPr lang="es-419"/>
              <a:t>**: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* Distingue observaciones inusuales.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**</a:t>
            </a:r>
            <a:r>
              <a:rPr b="1" lang="es-419"/>
              <a:t>One-Class SVM</a:t>
            </a:r>
            <a:r>
              <a:rPr lang="es-419"/>
              <a:t>**: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* Entrenado solo con datos normales → clasifica lo raro como potencial alerta.</a:t>
            </a: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221950" y="2389650"/>
            <a:ext cx="8602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</a:t>
            </a:r>
            <a:r>
              <a:rPr b="1" lang="es-419" sz="1700" u="sng"/>
              <a:t>Modelos de Machine Learning:</a:t>
            </a:r>
            <a:endParaRPr b="1"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**</a:t>
            </a:r>
            <a:r>
              <a:rPr b="1" lang="es-419"/>
              <a:t>Random Forest</a:t>
            </a:r>
            <a:r>
              <a:rPr lang="es-419"/>
              <a:t>** (clasificación de riesgo):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Entrenado con datos históricos para detectar eventos adversos.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Salida: `bajo / medio / alto riesgo`.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**</a:t>
            </a:r>
            <a:r>
              <a:rPr b="1" lang="es-419"/>
              <a:t>LSTM (Long Short-Term Memory)</a:t>
            </a:r>
            <a:r>
              <a:rPr lang="es-419"/>
              <a:t>**: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Ideal para señales biomédicas **en serie temporal**.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Detecta secuencias que preceden a una crisis (como un paro cardíaco).</a:t>
            </a:r>
            <a:endParaRPr sz="11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1658850" y="16650"/>
            <a:ext cx="58263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b="1" lang="es-419" sz="1700"/>
              <a:t>Ejemplo de lógica transformada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Datos recibidos: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json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{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"ritmo_cardiaco": 130,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"spo2": 87,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"temperatura": 38.5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}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Transformación: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pyt</a:t>
            </a:r>
            <a:r>
              <a:rPr b="1" lang="es-419" sz="1700"/>
              <a:t>hon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if ritmo_cardiaco &gt; 120 or spo2 &lt; 90: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  riesgo = "ALTO"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else: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  riesgo = "NORMAL"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 title="ChatGPT Image 5 jun 2025, 22_46_44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975" y="284200"/>
            <a:ext cx="6862648" cy="457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1786575" y="443775"/>
            <a:ext cx="5757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               </a:t>
            </a:r>
            <a:r>
              <a:rPr b="1" lang="es-419" sz="1700" u="sng"/>
              <a:t>**LOAD – ETAPA DE CARGA **</a:t>
            </a:r>
            <a:endParaRPr b="1"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vez los datos están limpios, transformados y enriquecidos, es hora de **cargarlos en los sistemas destino** para que médicos, analistas y sistemas automáticos puedan usarlos.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1. 🛑 **</a:t>
            </a:r>
            <a:r>
              <a:rPr b="1" lang="es-419" sz="1700"/>
              <a:t>Sistemas de alertas (alertas clínicas)</a:t>
            </a:r>
            <a:r>
              <a:rPr lang="es-419"/>
              <a:t>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2. 🏢 **</a:t>
            </a:r>
            <a:r>
              <a:rPr b="1" lang="es-419" sz="1700"/>
              <a:t>Data warehouse / almacenamiento analítico</a:t>
            </a:r>
            <a:r>
              <a:rPr lang="es-419"/>
              <a:t>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330025" y="432150"/>
            <a:ext cx="83640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 u="sng"/>
              <a:t>1.  **Sistemas de alertas (alertas clínicas)**</a:t>
            </a:r>
            <a:endParaRPr b="1"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objetivo es **detectar riesgos en tiempo real** y notificar al personal médico rápidamente.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Posibles canales: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**</a:t>
            </a:r>
            <a:r>
              <a:rPr b="1" lang="es-419"/>
              <a:t>Slack / Microsoft Teams</a:t>
            </a:r>
            <a:r>
              <a:rPr lang="es-419"/>
              <a:t>**: se integran con bots o webhooks.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* Ejemplo: si un paciente tiene SpO₂ &lt; 85%, se envía un mensaje al canal de UCI.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**</a:t>
            </a:r>
            <a:r>
              <a:rPr b="1" lang="es-419"/>
              <a:t>SMS / Email</a:t>
            </a:r>
            <a:r>
              <a:rPr lang="es-419"/>
              <a:t>**: mediante servicios como Twilio, SendGrid.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**</a:t>
            </a:r>
            <a:r>
              <a:rPr b="1" lang="es-419"/>
              <a:t>Sistema interno del hospital</a:t>
            </a:r>
            <a:r>
              <a:rPr lang="es-419"/>
              <a:t>**: con notificaciones en la pantalla del monitor o sistema 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python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import requests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requests.post("https://hooks.slack.com/services/xxx", json={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  "text": "⚠️ Paciente 123 - Saturación baja: 84%"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})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/>
        </p:nvSpPr>
        <p:spPr>
          <a:xfrm>
            <a:off x="703050" y="278275"/>
            <a:ext cx="77379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 u="sng"/>
              <a:t>2.  **Data warehouse / almacenamiento analítico**</a:t>
            </a:r>
            <a:endParaRPr b="1"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cargan los datos transformados a una **base de datos centralizada**, útil para análisis históricos, auditorías y modelos predictivos.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Ejemplos de destino: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Google BigQuery</a:t>
            </a:r>
            <a:r>
              <a:rPr lang="es-419"/>
              <a:t>**: escalable y eficiente para grandes volúmenes.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Amazon Redshift</a:t>
            </a:r>
            <a:r>
              <a:rPr lang="es-419"/>
              <a:t>** o **</a:t>
            </a:r>
            <a:r>
              <a:rPr b="1" lang="es-419"/>
              <a:t>Snowflake</a:t>
            </a:r>
            <a:r>
              <a:rPr lang="es-419"/>
              <a:t>**.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PostgreSQL / MySQ</a:t>
            </a:r>
            <a:r>
              <a:rPr lang="es-419"/>
              <a:t>L**: si el volumen es moderado.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Formato Parquet en Data Lake (S3, HDFS)</a:t>
            </a:r>
            <a:r>
              <a:rPr lang="es-419"/>
              <a:t>**: para grandes historiales en modo archivo.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Estrategias de carga: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Batch</a:t>
            </a:r>
            <a:r>
              <a:rPr lang="es-419"/>
              <a:t>**: cada 5 minutos, cada hora,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Streaming / en tiempo real*</a:t>
            </a:r>
            <a:r>
              <a:rPr lang="es-419"/>
              <a:t>*: si se requiere alerta instantánea.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Upsert</a:t>
            </a:r>
            <a:r>
              <a:rPr lang="es-419"/>
              <a:t>**: para evitar duplicados.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ChatGPT Image 5 jun 2025, 21_21_04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625" y="246350"/>
            <a:ext cx="4650801" cy="46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429900" y="324450"/>
            <a:ext cx="82842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3.  **Dashboards y visualizaciones interactivas**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Aquí es donde los médicos **interpretan los datos de forma visual** para tomar decisiones clínicas rápidas.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Herramientas: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Power BI</a:t>
            </a:r>
            <a:r>
              <a:rPr lang="es-419"/>
              <a:t>**: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Fácil integración con Excel, SQL Server.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Buenas capacidades para visualización médica.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Grafana*</a:t>
            </a:r>
            <a:r>
              <a:rPr lang="es-419"/>
              <a:t>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Excelente para métricas en tiempo real.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Conexión nativa con Prometheus, InfluxDB, PostgreSQL.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Kibana (con ElasticSearch)</a:t>
            </a:r>
            <a:r>
              <a:rPr lang="es-419"/>
              <a:t>**: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Ideal para explorar logs clínicos o tendencias.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Muy flexible y potente.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 title="ChatGPT Image 5 jun 2025, 21_09_12 (1).png"/>
          <p:cNvPicPr preferRelativeResize="0"/>
          <p:nvPr/>
        </p:nvPicPr>
        <p:blipFill rotWithShape="1">
          <a:blip r:embed="rId3">
            <a:alphaModFix/>
          </a:blip>
          <a:srcRect b="-1349" l="0" r="0" t="1350"/>
          <a:stretch/>
        </p:blipFill>
        <p:spPr>
          <a:xfrm>
            <a:off x="2488800" y="364137"/>
            <a:ext cx="4415224" cy="44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/>
        </p:nvSpPr>
        <p:spPr>
          <a:xfrm>
            <a:off x="120000" y="0"/>
            <a:ext cx="90240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| --------------- | ------------------------------------------------------| --------------------------------------------------------------|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|  </a:t>
            </a:r>
            <a:r>
              <a:rPr b="1" lang="es-419"/>
              <a:t>Fase ETL  |                  ¿Qué aporta?                        | 	    ¿Cómo se refleja en la carga?	                |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| ----------------| ------------------------------------------------------| ------------------------------------------------------------- |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| Extract       | Recoge las señales y datos clínicos   | Se almacena en el warehouse o se alerta     |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| Transform | Calcula riesgo y normaliza señales     | Se convierte en alerta, métrica o gráfico       |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| Load         | Expone la información transformada   | Usuarios (médicos, analistas) la consumen |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| --------------- | ------------------------------------------------------| --------------------------------------------------------------|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 				</a:t>
            </a:r>
            <a:r>
              <a:rPr b="1" lang="es-419" sz="1800"/>
              <a:t>Ejemplo de panel: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* Tabla de pacientes en riesgo.</a:t>
            </a:r>
            <a:endParaRPr b="1" sz="18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* Gráfica de ritmo cardíaco en tiempo real.</a:t>
            </a:r>
            <a:endParaRPr b="1" sz="18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* Mapa de calor por sala/UCI.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 title="ChatGPT Image 5 jun 2025, 21_21_04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375" y="337375"/>
            <a:ext cx="4650801" cy="46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 title="ChatGPT Image 5 jun 2025, 22_49_58 (1).png"/>
          <p:cNvPicPr preferRelativeResize="0"/>
          <p:nvPr/>
        </p:nvPicPr>
        <p:blipFill rotWithShape="1">
          <a:blip r:embed="rId4">
            <a:alphaModFix/>
          </a:blip>
          <a:srcRect b="-2301" l="-2301" r="-2301" t="-2301"/>
          <a:stretch/>
        </p:blipFill>
        <p:spPr>
          <a:xfrm>
            <a:off x="212725" y="45525"/>
            <a:ext cx="2218176" cy="176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 title="ChatGPT Image 5 jun 2025, 22_46_44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12650"/>
            <a:ext cx="2430900" cy="179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 title="ChatGPT Image 5 jun 2025, 21_09_12 (1).png"/>
          <p:cNvPicPr preferRelativeResize="0"/>
          <p:nvPr/>
        </p:nvPicPr>
        <p:blipFill rotWithShape="1">
          <a:blip r:embed="rId6">
            <a:alphaModFix/>
          </a:blip>
          <a:srcRect b="-1349" l="0" r="0" t="1350"/>
          <a:stretch/>
        </p:blipFill>
        <p:spPr>
          <a:xfrm>
            <a:off x="335125" y="3710250"/>
            <a:ext cx="2095775" cy="147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6550" y="42684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193450" y="1388275"/>
            <a:ext cx="8341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  **</a:t>
            </a:r>
            <a:r>
              <a:rPr b="1" lang="es-419" sz="1800" u="sng"/>
              <a:t>1. Datos históricos</a:t>
            </a:r>
            <a:r>
              <a:rPr lang="es-419" sz="1800"/>
              <a:t>**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Estos datos provienen del sistema de información hospitalario (HIS), donde se almacena información previa de los pacientes.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78725" y="2947275"/>
            <a:ext cx="7897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**</a:t>
            </a:r>
            <a:r>
              <a:rPr b="1" lang="es-419" sz="1700" u="sng"/>
              <a:t>2. Datos en tiempo rea</a:t>
            </a:r>
            <a:r>
              <a:rPr lang="es-419" sz="1700" u="sng"/>
              <a:t>l</a:t>
            </a:r>
            <a:r>
              <a:rPr lang="es-419" sz="1700"/>
              <a:t>**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Estos datos provienen de sensores conectados a los pacientes, y requieren tecnologías específicas para captura continua.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2799325" y="215400"/>
            <a:ext cx="393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 u="sng"/>
              <a:t>ETL - </a:t>
            </a:r>
            <a:r>
              <a:rPr b="1" lang="es-419" sz="2100" u="sng"/>
              <a:t>Extract - Extracción</a:t>
            </a:r>
            <a:endParaRPr b="1" sz="2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 u="sng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225" y="4178775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45225" y="51975"/>
            <a:ext cx="88305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**</a:t>
            </a:r>
            <a:r>
              <a:rPr b="1" lang="es-419" sz="1700" u="sng"/>
              <a:t>Origen de datos historicos</a:t>
            </a:r>
            <a:r>
              <a:rPr lang="es-419" sz="1700"/>
              <a:t>**: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Estos datos provienen del sistema de información hospitalario (HIS), donde se almacena información previa de los pacientes.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**</a:t>
            </a:r>
            <a:r>
              <a:rPr b="1" lang="es-419" sz="1800" u="sng"/>
              <a:t>Bases de datos relacionales</a:t>
            </a:r>
            <a:r>
              <a:rPr lang="es-419" sz="1800"/>
              <a:t>**: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  **MySQL / PostgreSQL / SQL Server**: contienen datos estructurados como   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      registros clínicos, diagnósticos, evolución diaria, antecedentes, etc.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  </a:t>
            </a:r>
            <a:r>
              <a:rPr b="1" lang="es-419" sz="1800"/>
              <a:t>**Extracción**: mediante consultas SQL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      (`SELECT * FROM pacientes_uci WHERE fecha_ingreso &gt;= '2023-01-01'`)</a:t>
            </a:r>
            <a:r>
              <a:rPr lang="es-419" sz="1800"/>
              <a:t>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**</a:t>
            </a:r>
            <a:r>
              <a:rPr b="1" lang="es-419" sz="1800" u="sng"/>
              <a:t>Ficheros CSV / Excel</a:t>
            </a:r>
            <a:r>
              <a:rPr lang="es-419" sz="1800"/>
              <a:t>**: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  * Usados para exportar datos de forma manual o automática.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  * Extracción con librerías como `pandas` en Python </a:t>
            </a:r>
            <a:r>
              <a:rPr b="1" lang="es-419" sz="1800"/>
              <a:t>(`pd.read_csv()`)</a:t>
            </a:r>
            <a:r>
              <a:rPr lang="es-419" sz="1800"/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95875" y="159325"/>
            <a:ext cx="86709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**</a:t>
            </a:r>
            <a:r>
              <a:rPr b="1" lang="es-419" sz="1700" u="sng"/>
              <a:t>Protocolos estándar de salud</a:t>
            </a:r>
            <a:r>
              <a:rPr lang="es-419" sz="1600"/>
              <a:t>**: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  **HL7 v2**: protocolo de mensajería tradicional en hospitales (estructurado en segmentos).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  **FHIR (Fast Healthcare Interoperability Resources)**: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    * Basado en JSON/REST API.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    </a:t>
            </a:r>
            <a:r>
              <a:rPr lang="es-419" sz="1600"/>
              <a:t>* Se puede extraer usando peticiones HTTP: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     </a:t>
            </a:r>
            <a:r>
              <a:rPr b="1" lang="es-419" sz="1600"/>
              <a:t> http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/>
              <a:t>      GET /Patient/12345 HTTP/1.1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/>
              <a:t>      Host: api.hospital-sanvita.org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/>
              <a:t>      Authorization: Bearer TOKEN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  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**</a:t>
            </a:r>
            <a:r>
              <a:rPr b="1" lang="es-419" sz="1800"/>
              <a:t>Ejemplos de datos extraídos</a:t>
            </a:r>
            <a:r>
              <a:rPr lang="es-419" sz="1600"/>
              <a:t>**: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/>
              <a:t>*</a:t>
            </a:r>
            <a:r>
              <a:rPr b="1" lang="es-419" sz="1600"/>
              <a:t> Constantes vitales registradas manualmente.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/>
              <a:t>* Medicación administrada.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/>
              <a:t>* Informes médicos y resultados de laboratorio</a:t>
            </a:r>
            <a:r>
              <a:rPr lang="es-419" sz="1600"/>
              <a:t>.</a:t>
            </a:r>
            <a:endParaRPr sz="16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800" y="41551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99750" y="181600"/>
            <a:ext cx="8944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**</a:t>
            </a:r>
            <a:r>
              <a:rPr b="1" lang="es-419" sz="1700" u="sng"/>
              <a:t>Origen de datos en tiempo real</a:t>
            </a:r>
            <a:r>
              <a:rPr lang="es-419" sz="1700"/>
              <a:t>**: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Estos datos provienen de sensores conectados a los pacientes, y requieren tecnologías específicas para captura continua.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**</a:t>
            </a:r>
            <a:r>
              <a:rPr b="1" lang="es-419" sz="1700" u="sng"/>
              <a:t>Dispositivos IoT en la UCI</a:t>
            </a:r>
            <a:r>
              <a:rPr lang="es-419" sz="1700"/>
              <a:t>**: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 * Monitores multiparamétricos (frecuencia cardíaca, presión arterial, SpO₂, etc.).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 * Dispositivos wearable (brazaletes, parches inteligentes).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**</a:t>
            </a:r>
            <a:r>
              <a:rPr b="1" lang="es-419" sz="1700" u="sng"/>
              <a:t>Interfaces de conexión</a:t>
            </a:r>
            <a:r>
              <a:rPr lang="es-419" sz="1700"/>
              <a:t>**: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 * Muchos dispositivos exponen APIs REST o protocolos estándar (ej: HL7 over TCP/IP).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 * También pueden enviar datos por **puertos serie (RS-232/USB)** o **Bluetooth**.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475450" y="-107950"/>
            <a:ext cx="80793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**</a:t>
            </a:r>
            <a:r>
              <a:rPr b="1" lang="es-419" sz="1700" u="sng"/>
              <a:t>Tecnologías de streaming (mensajería en tiempo real)</a:t>
            </a:r>
            <a:r>
              <a:rPr lang="es-419" sz="1700"/>
              <a:t>**:</a:t>
            </a:r>
            <a:endParaRPr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* **</a:t>
            </a:r>
            <a:r>
              <a:rPr b="1" lang="es-419" sz="1700"/>
              <a:t>Apache Kafka*</a:t>
            </a:r>
            <a:r>
              <a:rPr lang="es-419" sz="1700"/>
              <a:t>*: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 * Plataforma distribuida de streaming.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 * Ideal para manejar grandes volúmenes de datos médicos en tiempo real.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 * Ejemplo: los dispositivos publican en un *topic* como `uci_pacientes/datos`,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    y un ETL suscriptor  los recoge.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 </a:t>
            </a:r>
            <a:r>
              <a:rPr b="1" lang="es-419" sz="1700"/>
              <a:t> from kafka import KafkaConsumer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consumer = KafkaConsumer('uci_pacientes',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                         bootstrap_servers='localhost:9092',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                         value_deserializer=lambda x: json.loads(x.decode('utf-8')))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for message in consumer: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/>
              <a:t>      print(message.value)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89325" y="0"/>
            <a:ext cx="79314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* **</a:t>
            </a:r>
            <a:r>
              <a:rPr b="1" lang="es-419"/>
              <a:t>MQTT (Message Queuing Telemetry Transport)</a:t>
            </a:r>
            <a:r>
              <a:rPr lang="es-419"/>
              <a:t>**: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Protocolo ligero, muy usado en IoT.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Ideal para sensores con recursos limitados.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 * Flujo típico: dispositivo ➝ broker MQTT ➝ subscripción del ETL.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b="1" lang="es-419"/>
              <a:t> import paho.mqtt.client as mqtt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def on_message(client, userdata, message):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    print("Datos recibidos:", message.payload.decode())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client = mqtt.Client()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client.on_message = on_message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client.connect("broker.hospital.org")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client.subscribe("uci/paciente123/ritmo_cardiaco")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  client.loop_forever()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**</a:t>
            </a:r>
            <a:r>
              <a:rPr b="1" lang="es-419"/>
              <a:t>Resumen: tecnologías clave por tipo de dato</a:t>
            </a:r>
            <a:r>
              <a:rPr lang="es-419"/>
              <a:t>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| Tipo de dato  | Origen                         		 | Tecnología    	      | Frecuencia           		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| ----------------- | ----------------------------- 		 | ----------------     	      | ---------------------     	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| Históricos     | BD relacional, CSV, HL7, FHIR | SQL, REST API     | Una vez al día / lote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| Tiempo real  | IoT y monitores               		 | Kafka, MQTT, HL7 | Cada segundo / evento |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800" y="3995800"/>
            <a:ext cx="898985" cy="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 title="ChatGPT Image 5 jun 2025, 22_49_58 (1).png"/>
          <p:cNvPicPr preferRelativeResize="0"/>
          <p:nvPr/>
        </p:nvPicPr>
        <p:blipFill rotWithShape="1">
          <a:blip r:embed="rId3">
            <a:alphaModFix/>
          </a:blip>
          <a:srcRect b="-2301" l="-2301" r="-2301" t="-2301"/>
          <a:stretch/>
        </p:blipFill>
        <p:spPr>
          <a:xfrm>
            <a:off x="2327325" y="254063"/>
            <a:ext cx="4635374" cy="463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